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handoutMasterIdLst>
    <p:handoutMasterId r:id="rId8"/>
  </p:handoutMasterIdLst>
  <p:sldIdLst>
    <p:sldId id="258" r:id="rId2"/>
    <p:sldId id="262" r:id="rId3"/>
    <p:sldId id="260" r:id="rId4"/>
    <p:sldId id="263" r:id="rId5"/>
    <p:sldId id="261" r:id="rId6"/>
    <p:sldId id="259" r:id="rId7"/>
  </p:sldIdLst>
  <p:sldSz cx="9144000" cy="6858000" type="screen4x3"/>
  <p:notesSz cx="9144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FF"/>
    <a:srgbClr val="C31BF1"/>
    <a:srgbClr val="F3C41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58" d="100"/>
          <a:sy n="58" d="100"/>
        </p:scale>
        <p:origin x="-1416" y="-161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5179484" y="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7799134-F441-4019-8CEC-168D80F2CAEB}" type="datetimeFigureOut">
              <a:rPr lang="en-US" smtClean="0"/>
              <a:pPr/>
              <a:t>7/23/2017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5179484" y="6513910"/>
            <a:ext cx="3962400" cy="342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3E408A-310A-4688-8F20-3B29246BC4B4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07DC-9E36-4222-8DB1-2DD68B448E00}" type="datetimeFigureOut">
              <a:rPr lang="en-US" smtClean="0"/>
              <a:pPr/>
              <a:t>7/23/2017</a:t>
            </a:fld>
            <a:endParaRPr lang="en-AU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EC22A-F572-4B1C-AD2A-EB7982DAC294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32" name="Rectangle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Rectangle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Rectangle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Rectangle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56" name="Rectangle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Rectangle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Rectangle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Rectangle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07DC-9E36-4222-8DB1-2DD68B448E00}" type="datetimeFigureOut">
              <a:rPr lang="en-US" smtClean="0"/>
              <a:pPr/>
              <a:t>7/23/2017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EC22A-F572-4B1C-AD2A-EB7982DAC29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07DC-9E36-4222-8DB1-2DD68B448E00}" type="datetimeFigureOut">
              <a:rPr lang="en-US" smtClean="0"/>
              <a:pPr/>
              <a:t>7/23/2017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EC22A-F572-4B1C-AD2A-EB7982DAC29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07DC-9E36-4222-8DB1-2DD68B448E00}" type="datetimeFigureOut">
              <a:rPr lang="en-US" smtClean="0"/>
              <a:pPr/>
              <a:t>7/23/2017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EC22A-F572-4B1C-AD2A-EB7982DAC29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Freeform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Freeform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Freeform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Freeform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Freeform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Freeform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Freeform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Freeform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Freeform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Freeform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Freeform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Freeform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Freeform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Freeform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Freeform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07DC-9E36-4222-8DB1-2DD68B448E00}" type="datetimeFigureOut">
              <a:rPr lang="en-US" smtClean="0"/>
              <a:pPr/>
              <a:t>7/23/2017</a:t>
            </a:fld>
            <a:endParaRPr lang="en-A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EC22A-F572-4B1C-AD2A-EB7982DAC294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7" name="Rectangle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07DC-9E36-4222-8DB1-2DD68B448E00}" type="datetimeFigureOut">
              <a:rPr lang="en-US" smtClean="0"/>
              <a:pPr/>
              <a:t>7/23/2017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EC22A-F572-4B1C-AD2A-EB7982DAC29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07DC-9E36-4222-8DB1-2DD68B448E00}" type="datetimeFigureOut">
              <a:rPr lang="en-US" smtClean="0"/>
              <a:pPr/>
              <a:t>7/23/2017</a:t>
            </a:fld>
            <a:endParaRPr lang="en-A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EC22A-F572-4B1C-AD2A-EB7982DAC294}" type="slidenum">
              <a:rPr lang="en-AU" smtClean="0"/>
              <a:pPr/>
              <a:t>‹#›</a:t>
            </a:fld>
            <a:endParaRPr lang="en-AU"/>
          </a:p>
        </p:txBody>
      </p:sp>
      <p:sp>
        <p:nvSpPr>
          <p:cNvPr id="16" name="Rectangle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Rectangle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Rectangle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Rectangle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Rectangle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Rectangle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Rectangle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07DC-9E36-4222-8DB1-2DD68B448E00}" type="datetimeFigureOut">
              <a:rPr lang="en-US" smtClean="0"/>
              <a:pPr/>
              <a:t>7/23/2017</a:t>
            </a:fld>
            <a:endParaRPr lang="en-A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EC22A-F572-4B1C-AD2A-EB7982DAC29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07DC-9E36-4222-8DB1-2DD68B448E00}" type="datetimeFigureOut">
              <a:rPr lang="en-US" smtClean="0"/>
              <a:pPr/>
              <a:t>7/23/2017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EC22A-F572-4B1C-AD2A-EB7982DAC29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5B3007DC-9E36-4222-8DB1-2DD68B448E00}" type="datetimeFigureOut">
              <a:rPr lang="en-US" smtClean="0"/>
              <a:pPr/>
              <a:t>7/23/2017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965EC22A-F572-4B1C-AD2A-EB7982DAC29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Straight Connector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Group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Straight Connector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grpSp>
        <p:nvGrpSpPr>
          <p:cNvPr id="14" name="Group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Straight Connector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Straight Connector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5B3007DC-9E36-4222-8DB1-2DD68B448E00}" type="datetimeFigureOut">
              <a:rPr lang="en-US" smtClean="0"/>
              <a:pPr/>
              <a:t>7/23/2017</a:t>
            </a:fld>
            <a:endParaRPr lang="en-A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en-A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965EC22A-F572-4B1C-AD2A-EB7982DAC294}" type="slidenum">
              <a:rPr lang="en-AU" smtClean="0"/>
              <a:pPr/>
              <a:t>‹#›</a:t>
            </a:fld>
            <a:endParaRPr lang="en-A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Rectangle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Rectangle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Rectangle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Rectangle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5B3007DC-9E36-4222-8DB1-2DD68B448E00}" type="datetimeFigureOut">
              <a:rPr lang="en-US" smtClean="0"/>
              <a:pPr/>
              <a:t>7/23/2017</a:t>
            </a:fld>
            <a:endParaRPr lang="en-A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en-AU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965EC22A-F572-4B1C-AD2A-EB7982DAC294}" type="slidenum">
              <a:rPr lang="en-AU" smtClean="0"/>
              <a:pPr/>
              <a:t>‹#›</a:t>
            </a:fld>
            <a:endParaRPr lang="en-AU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0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0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0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0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5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Picture 10" descr="White kitch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43470" y="1357298"/>
            <a:ext cx="4500562" cy="2663123"/>
          </a:xfrm>
          <a:prstGeom prst="rect">
            <a:avLst/>
          </a:prstGeom>
          <a:noFill/>
        </p:spPr>
      </p:pic>
      <p:pic>
        <p:nvPicPr>
          <p:cNvPr id="1034" name="Picture 10" descr="White kitch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32" y="1357298"/>
            <a:ext cx="4500562" cy="2663123"/>
          </a:xfrm>
          <a:prstGeom prst="rect">
            <a:avLst/>
          </a:prstGeom>
          <a:noFill/>
        </p:spPr>
      </p:pic>
      <p:sp>
        <p:nvSpPr>
          <p:cNvPr id="17" name="Rectangle 16"/>
          <p:cNvSpPr/>
          <p:nvPr/>
        </p:nvSpPr>
        <p:spPr>
          <a:xfrm>
            <a:off x="-32" y="6143668"/>
            <a:ext cx="9144000" cy="6429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35729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solidFill>
              <a:schemeClr val="tx1">
                <a:lumMod val="50000"/>
                <a:lumOff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143000" y="34290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3443165" y="3786190"/>
            <a:ext cx="11288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000" dirty="0" smtClean="0">
                <a:solidFill>
                  <a:schemeClr val="bg1"/>
                </a:solidFill>
              </a:rPr>
              <a:t>*Conditions Apply</a:t>
            </a:r>
            <a:endParaRPr lang="en-AU" sz="1000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19084" y="1619896"/>
            <a:ext cx="3453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dirty="0" smtClean="0">
                <a:solidFill>
                  <a:schemeClr val="bg1"/>
                </a:solidFill>
                <a:latin typeface="Franklin Gothic Demi" pitchFamily="34" charset="0"/>
              </a:rPr>
              <a:t>FREE INSTALLATION</a:t>
            </a:r>
            <a:endParaRPr lang="en-AU" sz="2800" dirty="0">
              <a:solidFill>
                <a:schemeClr val="bg1"/>
              </a:solidFill>
              <a:latin typeface="Franklin Gothic Dem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8086635" y="3786190"/>
            <a:ext cx="11288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000" dirty="0" smtClean="0">
                <a:solidFill>
                  <a:schemeClr val="bg1"/>
                </a:solidFill>
              </a:rPr>
              <a:t>*Conditions Apply</a:t>
            </a:r>
            <a:endParaRPr lang="en-AU" sz="1000" dirty="0">
              <a:solidFill>
                <a:schemeClr val="bg1"/>
              </a:solidFill>
            </a:endParaRPr>
          </a:p>
        </p:txBody>
      </p:sp>
      <p:sp>
        <p:nvSpPr>
          <p:cNvPr id="22" name="Rectangle 21"/>
          <p:cNvSpPr/>
          <p:nvPr/>
        </p:nvSpPr>
        <p:spPr>
          <a:xfrm>
            <a:off x="30280" y="2714620"/>
            <a:ext cx="4500562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>
                <a:solidFill>
                  <a:srgbClr val="002060"/>
                </a:solidFill>
                <a:latin typeface="Franklin Gothic Demi" pitchFamily="34" charset="0"/>
              </a:rPr>
              <a:t>Our Price </a:t>
            </a:r>
            <a:r>
              <a:rPr lang="en-AU" sz="2000" dirty="0" smtClean="0">
                <a:solidFill>
                  <a:srgbClr val="002060"/>
                </a:solidFill>
                <a:latin typeface="Franklin Gothic Demi" pitchFamily="34" charset="0"/>
              </a:rPr>
              <a:t>$</a:t>
            </a:r>
            <a:r>
              <a:rPr lang="en-AU" sz="2000" b="1" dirty="0" smtClean="0">
                <a:solidFill>
                  <a:srgbClr val="002060"/>
                </a:solidFill>
                <a:latin typeface="Franklin Gothic Demi" pitchFamily="34" charset="0"/>
              </a:rPr>
              <a:t>5990</a:t>
            </a:r>
            <a:endParaRPr lang="en-AU" sz="2000" b="1" dirty="0">
              <a:solidFill>
                <a:srgbClr val="002060"/>
              </a:solidFill>
              <a:latin typeface="Franklin Gothic Demi" pitchFamily="34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2844" y="4143380"/>
            <a:ext cx="198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Franklin Gothic Demi" pitchFamily="34" charset="0"/>
              </a:rPr>
              <a:t>Package Includes</a:t>
            </a:r>
            <a:endParaRPr lang="en-AU" dirty="0">
              <a:latin typeface="Franklin Gothic Dem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42844" y="4478545"/>
            <a:ext cx="221272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AU" sz="1400" dirty="0" smtClean="0"/>
              <a:t> Full height PANTRY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Above Fridge CABINET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Full height fridge PANEL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Full height FILLER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</a:t>
            </a:r>
            <a:r>
              <a:rPr lang="en-AU" sz="1400" b="1" dirty="0" smtClean="0"/>
              <a:t>20mm Granite BENCHTOP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Base CABINETS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Wall CABINETS</a:t>
            </a:r>
          </a:p>
          <a:p>
            <a:pPr>
              <a:buFont typeface="Arial" pitchFamily="34" charset="0"/>
              <a:buChar char="•"/>
            </a:pPr>
            <a:endParaRPr lang="en-AU" sz="1400" dirty="0"/>
          </a:p>
        </p:txBody>
      </p:sp>
      <p:sp>
        <p:nvSpPr>
          <p:cNvPr id="25" name="TextBox 24"/>
          <p:cNvSpPr txBox="1"/>
          <p:nvPr/>
        </p:nvSpPr>
        <p:spPr>
          <a:xfrm>
            <a:off x="469754" y="6274378"/>
            <a:ext cx="36992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 smtClean="0">
                <a:ln>
                  <a:solidFill>
                    <a:schemeClr val="tx1">
                      <a:alpha val="26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Demi" pitchFamily="34" charset="0"/>
              </a:rPr>
              <a:t>CALL US TODAY! </a:t>
            </a:r>
            <a:r>
              <a:rPr lang="en-AU" sz="2000" dirty="0" smtClean="0">
                <a:ln>
                  <a:solidFill>
                    <a:schemeClr val="bg1">
                      <a:alpha val="26000"/>
                    </a:schemeClr>
                  </a:solidFill>
                </a:ln>
                <a:latin typeface="Franklin Gothic Demi" pitchFamily="34" charset="0"/>
              </a:rPr>
              <a:t>0412 572 542</a:t>
            </a:r>
            <a:endParaRPr lang="en-AU" sz="2000" dirty="0">
              <a:ln>
                <a:solidFill>
                  <a:schemeClr val="bg1">
                    <a:alpha val="26000"/>
                  </a:schemeClr>
                </a:solidFill>
              </a:ln>
              <a:latin typeface="Franklin Gothic Demi" pitchFamily="34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571736" y="4286256"/>
            <a:ext cx="1857388" cy="1714512"/>
          </a:xfrm>
          <a:prstGeom prst="ellipse">
            <a:avLst/>
          </a:prstGeom>
          <a:solidFill>
            <a:srgbClr val="C00000"/>
          </a:solidFill>
          <a:effectLst>
            <a:outerShdw blurRad="50800" dist="38100" dir="2700000" algn="tl" rotWithShape="0">
              <a:schemeClr val="tx1">
                <a:lumMod val="75000"/>
                <a:lumOff val="2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All Kitchen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Installations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fully project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managed from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start to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finish  </a:t>
            </a:r>
            <a:endParaRPr lang="en-A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Rectangle 27"/>
          <p:cNvSpPr/>
          <p:nvPr/>
        </p:nvSpPr>
        <p:spPr>
          <a:xfrm>
            <a:off x="4613190" y="2731056"/>
            <a:ext cx="4500562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>
                <a:solidFill>
                  <a:srgbClr val="002060"/>
                </a:solidFill>
                <a:latin typeface="Franklin Gothic Demi" pitchFamily="34" charset="0"/>
              </a:rPr>
              <a:t>Our Price </a:t>
            </a:r>
            <a:r>
              <a:rPr lang="en-AU" sz="2000" b="1" dirty="0" smtClean="0">
                <a:solidFill>
                  <a:srgbClr val="002060"/>
                </a:solidFill>
                <a:latin typeface="Franklin Gothic Demi" pitchFamily="34" charset="0"/>
              </a:rPr>
              <a:t>$5990</a:t>
            </a:r>
            <a:endParaRPr lang="en-AU" sz="2000" b="1" dirty="0">
              <a:solidFill>
                <a:srgbClr val="002060"/>
              </a:solidFill>
              <a:latin typeface="Franklin Gothic Demi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25754" y="4159816"/>
            <a:ext cx="198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Franklin Gothic Demi" pitchFamily="34" charset="0"/>
              </a:rPr>
              <a:t>Package Includes</a:t>
            </a:r>
            <a:endParaRPr lang="en-AU" dirty="0">
              <a:latin typeface="Franklin Gothic Demi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25754" y="4494981"/>
            <a:ext cx="2212722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AU" sz="1400" dirty="0" smtClean="0"/>
              <a:t> Full height PANTRY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Above Fridge CABINET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Full height fridge PANEL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Full height FILLER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</a:t>
            </a:r>
            <a:r>
              <a:rPr lang="en-AU" sz="1400" b="1" dirty="0" smtClean="0"/>
              <a:t>20mm Granite BENCHTOP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Base CABINETS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Wall CABINETS</a:t>
            </a:r>
          </a:p>
          <a:p>
            <a:pPr>
              <a:buFont typeface="Arial" pitchFamily="34" charset="0"/>
              <a:buChar char="•"/>
            </a:pPr>
            <a:endParaRPr lang="en-AU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5052664" y="6290814"/>
            <a:ext cx="36992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 smtClean="0">
                <a:ln>
                  <a:solidFill>
                    <a:schemeClr val="tx1">
                      <a:alpha val="26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Demi" pitchFamily="34" charset="0"/>
              </a:rPr>
              <a:t>CALL US TODAY! </a:t>
            </a:r>
            <a:r>
              <a:rPr lang="en-AU" sz="2000" dirty="0" smtClean="0">
                <a:ln>
                  <a:solidFill>
                    <a:schemeClr val="bg1">
                      <a:alpha val="26000"/>
                    </a:schemeClr>
                  </a:solidFill>
                </a:ln>
                <a:latin typeface="Franklin Gothic Demi" pitchFamily="34" charset="0"/>
              </a:rPr>
              <a:t>0412 572 542</a:t>
            </a:r>
            <a:endParaRPr lang="en-AU" sz="2000" dirty="0">
              <a:ln>
                <a:solidFill>
                  <a:schemeClr val="tx1">
                    <a:alpha val="26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Franklin Gothic Demi" pitchFamily="34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154646" y="4302692"/>
            <a:ext cx="1857388" cy="1714512"/>
          </a:xfrm>
          <a:prstGeom prst="ellipse">
            <a:avLst/>
          </a:prstGeom>
          <a:solidFill>
            <a:srgbClr val="C00000"/>
          </a:solidFill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All Kitchen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Installations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fully project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managed from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start to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finish  </a:t>
            </a:r>
            <a:endParaRPr lang="en-A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 rot="21046238">
            <a:off x="363065" y="3411237"/>
            <a:ext cx="3663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>
                <a:ln>
                  <a:solidFill>
                    <a:schemeClr val="tx1">
                      <a:alpha val="49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ucida Calligraphy" pitchFamily="66" charset="0"/>
              </a:rPr>
              <a:t>Free in home check measure</a:t>
            </a:r>
            <a:endParaRPr lang="en-AU" b="1" dirty="0">
              <a:ln>
                <a:solidFill>
                  <a:schemeClr val="tx1">
                    <a:alpha val="49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Lucida Calligraphy" pitchFamily="66" charset="0"/>
            </a:endParaRPr>
          </a:p>
        </p:txBody>
      </p:sp>
      <p:sp>
        <p:nvSpPr>
          <p:cNvPr id="34" name="TextBox 33"/>
          <p:cNvSpPr txBox="1"/>
          <p:nvPr/>
        </p:nvSpPr>
        <p:spPr>
          <a:xfrm rot="21046238">
            <a:off x="4825685" y="3417407"/>
            <a:ext cx="366318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smtClean="0">
                <a:ln>
                  <a:solidFill>
                    <a:schemeClr val="tx1">
                      <a:alpha val="49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ucida Calligraphy" pitchFamily="66" charset="0"/>
              </a:rPr>
              <a:t>Free in home </a:t>
            </a:r>
            <a:r>
              <a:rPr lang="en-AU" b="1" dirty="0" smtClean="0">
                <a:ln>
                  <a:solidFill>
                    <a:schemeClr val="tx1">
                      <a:alpha val="49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Lucida Calligraphy" pitchFamily="66" charset="0"/>
              </a:rPr>
              <a:t>check measure</a:t>
            </a:r>
            <a:endParaRPr lang="en-AU" b="1" dirty="0">
              <a:ln>
                <a:solidFill>
                  <a:schemeClr val="tx1">
                    <a:alpha val="49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Lucida Calligraphy" pitchFamily="66" charset="0"/>
            </a:endParaRPr>
          </a:p>
        </p:txBody>
      </p:sp>
      <p:sp>
        <p:nvSpPr>
          <p:cNvPr id="35" name="TextBox 34"/>
          <p:cNvSpPr txBox="1"/>
          <p:nvPr/>
        </p:nvSpPr>
        <p:spPr>
          <a:xfrm>
            <a:off x="573218" y="71414"/>
            <a:ext cx="893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b="1" dirty="0" smtClean="0">
                <a:latin typeface="Edwardian Script ITC" pitchFamily="66" charset="0"/>
              </a:rPr>
              <a:t>Sydney</a:t>
            </a:r>
            <a:endParaRPr lang="en-AU" sz="2400" b="1" dirty="0">
              <a:latin typeface="Edwardian Script ITC" pitchFamily="66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571472" y="376932"/>
            <a:ext cx="18950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anklin Gothic Heavy" pitchFamily="34" charset="0"/>
              </a:rPr>
              <a:t>Discount</a:t>
            </a:r>
            <a:endParaRPr lang="en-AU" sz="3200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</a:endParaRPr>
          </a:p>
        </p:txBody>
      </p:sp>
      <p:sp>
        <p:nvSpPr>
          <p:cNvPr id="37" name="TextBox 36"/>
          <p:cNvSpPr txBox="1"/>
          <p:nvPr/>
        </p:nvSpPr>
        <p:spPr>
          <a:xfrm>
            <a:off x="2323667" y="390203"/>
            <a:ext cx="1888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2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anklin Gothic Heavy" pitchFamily="34" charset="0"/>
              </a:rPr>
              <a:t>Kitchens</a:t>
            </a:r>
            <a:endParaRPr lang="en-AU" sz="32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</a:endParaRPr>
          </a:p>
        </p:txBody>
      </p:sp>
      <p:sp>
        <p:nvSpPr>
          <p:cNvPr id="38" name="TextBox 37"/>
          <p:cNvSpPr txBox="1"/>
          <p:nvPr/>
        </p:nvSpPr>
        <p:spPr>
          <a:xfrm>
            <a:off x="5076105" y="-24"/>
            <a:ext cx="89319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400" b="1" dirty="0" smtClean="0">
                <a:latin typeface="Edwardian Script ITC" pitchFamily="66" charset="0"/>
              </a:rPr>
              <a:t>Sydney</a:t>
            </a:r>
            <a:endParaRPr lang="en-AU" sz="2400" b="1" dirty="0">
              <a:latin typeface="Edwardian Script ITC" pitchFamily="66" charset="0"/>
            </a:endParaRPr>
          </a:p>
        </p:txBody>
      </p:sp>
      <p:sp>
        <p:nvSpPr>
          <p:cNvPr id="39" name="TextBox 38"/>
          <p:cNvSpPr txBox="1"/>
          <p:nvPr/>
        </p:nvSpPr>
        <p:spPr>
          <a:xfrm>
            <a:off x="5074359" y="305494"/>
            <a:ext cx="1895071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2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anklin Gothic Heavy" pitchFamily="34" charset="0"/>
              </a:rPr>
              <a:t>Discount</a:t>
            </a:r>
            <a:endParaRPr lang="en-AU" sz="3200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</a:endParaRPr>
          </a:p>
        </p:txBody>
      </p:sp>
      <p:sp>
        <p:nvSpPr>
          <p:cNvPr id="40" name="TextBox 39"/>
          <p:cNvSpPr txBox="1"/>
          <p:nvPr/>
        </p:nvSpPr>
        <p:spPr>
          <a:xfrm>
            <a:off x="6826554" y="318765"/>
            <a:ext cx="1888850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32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anklin Gothic Heavy" pitchFamily="34" charset="0"/>
              </a:rPr>
              <a:t>Kitchens</a:t>
            </a:r>
            <a:endParaRPr lang="en-AU" sz="32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</a:endParaRPr>
          </a:p>
        </p:txBody>
      </p:sp>
      <p:sp>
        <p:nvSpPr>
          <p:cNvPr id="41" name="Rectangle 40"/>
          <p:cNvSpPr/>
          <p:nvPr/>
        </p:nvSpPr>
        <p:spPr>
          <a:xfrm>
            <a:off x="610940" y="857232"/>
            <a:ext cx="1382110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1050" dirty="0" smtClean="0">
                <a:latin typeface="Times New Roman" pitchFamily="18" charset="0"/>
                <a:cs typeface="Times New Roman" pitchFamily="18" charset="0"/>
              </a:rPr>
              <a:t>ABN: 43 487 583 720</a:t>
            </a:r>
            <a:endParaRPr lang="en-AU" sz="105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ectangle 41"/>
          <p:cNvSpPr/>
          <p:nvPr/>
        </p:nvSpPr>
        <p:spPr>
          <a:xfrm>
            <a:off x="5118716" y="857232"/>
            <a:ext cx="1382110" cy="25391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AU" sz="1050" dirty="0" smtClean="0">
                <a:latin typeface="Times New Roman" pitchFamily="18" charset="0"/>
                <a:cs typeface="Times New Roman" pitchFamily="18" charset="0"/>
              </a:rPr>
              <a:t>ABN: 43 487 583 720</a:t>
            </a:r>
            <a:endParaRPr lang="en-AU" sz="105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857224" y="302251"/>
            <a:ext cx="601447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b="1" dirty="0" smtClean="0">
                <a:latin typeface="Edwardian Script ITC" pitchFamily="66" charset="0"/>
              </a:rPr>
              <a:t>Sydney</a:t>
            </a:r>
            <a:endParaRPr lang="en-AU" sz="1400" b="1" dirty="0">
              <a:latin typeface="Edwardian Script ITC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857224" y="500042"/>
            <a:ext cx="93487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anklin Gothic Heavy" pitchFamily="34" charset="0"/>
              </a:rPr>
              <a:t>Discount</a:t>
            </a:r>
            <a:endParaRPr lang="en-AU" sz="1400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43042" y="500042"/>
            <a:ext cx="930639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anklin Gothic Heavy" pitchFamily="34" charset="0"/>
              </a:rPr>
              <a:t>Kitchens</a:t>
            </a:r>
            <a:endParaRPr lang="en-AU" sz="14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857232"/>
            <a:ext cx="9144000" cy="21431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9" name="TextBox 8"/>
          <p:cNvSpPr txBox="1"/>
          <p:nvPr/>
        </p:nvSpPr>
        <p:spPr>
          <a:xfrm>
            <a:off x="883536" y="856102"/>
            <a:ext cx="43633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b="1" dirty="0" smtClean="0">
                <a:solidFill>
                  <a:schemeClr val="bg1"/>
                </a:solidFill>
              </a:rPr>
              <a:t>Home</a:t>
            </a:r>
            <a:endParaRPr lang="en-AU" sz="800" b="1" dirty="0">
              <a:solidFill>
                <a:schemeClr val="bg1"/>
              </a:solidFill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2006949" y="856102"/>
            <a:ext cx="89639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b="1" dirty="0" smtClean="0">
                <a:solidFill>
                  <a:schemeClr val="bg1"/>
                </a:solidFill>
              </a:rPr>
              <a:t>Kitchen Cabinets</a:t>
            </a:r>
            <a:endParaRPr lang="en-AU" sz="800" b="1" dirty="0">
              <a:solidFill>
                <a:schemeClr val="bg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2943353" y="857232"/>
            <a:ext cx="631904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b="1" dirty="0" err="1" smtClean="0">
                <a:solidFill>
                  <a:schemeClr val="bg1"/>
                </a:solidFill>
              </a:rPr>
              <a:t>Benchtops</a:t>
            </a:r>
            <a:endParaRPr lang="en-AU" sz="800" b="1" dirty="0">
              <a:solidFill>
                <a:schemeClr val="bg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597333" y="857232"/>
            <a:ext cx="659155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b="1" dirty="0" smtClean="0">
                <a:solidFill>
                  <a:schemeClr val="bg1"/>
                </a:solidFill>
              </a:rPr>
              <a:t>Splashback</a:t>
            </a:r>
            <a:endParaRPr lang="en-AU" sz="800" b="1" dirty="0">
              <a:solidFill>
                <a:schemeClr val="bg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213024" y="857232"/>
            <a:ext cx="48923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b="1" dirty="0" smtClean="0">
                <a:solidFill>
                  <a:schemeClr val="bg1"/>
                </a:solidFill>
              </a:rPr>
              <a:t>Gallery</a:t>
            </a:r>
            <a:endParaRPr lang="en-AU" sz="800" b="1" dirty="0">
              <a:solidFill>
                <a:schemeClr val="bg1"/>
              </a:solidFill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713090" y="857232"/>
            <a:ext cx="981359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b="1" dirty="0" smtClean="0">
                <a:solidFill>
                  <a:schemeClr val="bg1"/>
                </a:solidFill>
              </a:rPr>
              <a:t>Bathroom Vanities</a:t>
            </a:r>
            <a:endParaRPr lang="en-AU" sz="800" b="1" dirty="0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5713222" y="857232"/>
            <a:ext cx="644728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b="1" dirty="0" smtClean="0">
                <a:solidFill>
                  <a:schemeClr val="bg1"/>
                </a:solidFill>
              </a:rPr>
              <a:t>Contact Us</a:t>
            </a:r>
            <a:endParaRPr lang="en-AU" sz="800" b="1" dirty="0">
              <a:solidFill>
                <a:schemeClr val="bg1"/>
              </a:solidFill>
            </a:endParaRPr>
          </a:p>
        </p:txBody>
      </p:sp>
      <p:pic>
        <p:nvPicPr>
          <p:cNvPr id="1026" name="Picture 2" descr="C:\Users\S.Wasi\Desktop\Sydney Discount Kitchens\Pictures &amp; Logo\kitchen-surface-white-marble-benchtop-20150415171344-q75dx800y-u1r1g0c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992191" y="1141144"/>
            <a:ext cx="5008569" cy="2817320"/>
          </a:xfrm>
          <a:prstGeom prst="rect">
            <a:avLst/>
          </a:prstGeom>
          <a:noFill/>
        </p:spPr>
      </p:pic>
      <p:sp>
        <p:nvSpPr>
          <p:cNvPr id="17" name="Rounded Rectangle 16"/>
          <p:cNvSpPr/>
          <p:nvPr/>
        </p:nvSpPr>
        <p:spPr>
          <a:xfrm>
            <a:off x="2755000" y="595742"/>
            <a:ext cx="2714644" cy="142876"/>
          </a:xfrm>
          <a:prstGeom prst="roundRect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18" name="TextBox 17"/>
          <p:cNvSpPr txBox="1"/>
          <p:nvPr/>
        </p:nvSpPr>
        <p:spPr>
          <a:xfrm>
            <a:off x="2702376" y="557194"/>
            <a:ext cx="46519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dirty="0" smtClean="0"/>
              <a:t>Search</a:t>
            </a:r>
            <a:endParaRPr lang="en-AU" sz="800" dirty="0"/>
          </a:p>
        </p:txBody>
      </p:sp>
      <p:sp>
        <p:nvSpPr>
          <p:cNvPr id="19" name="Oval 18"/>
          <p:cNvSpPr/>
          <p:nvPr/>
        </p:nvSpPr>
        <p:spPr>
          <a:xfrm>
            <a:off x="1142976" y="2500306"/>
            <a:ext cx="214314" cy="2143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0" name="Oval 19"/>
          <p:cNvSpPr/>
          <p:nvPr/>
        </p:nvSpPr>
        <p:spPr>
          <a:xfrm>
            <a:off x="5683038" y="2500306"/>
            <a:ext cx="214314" cy="214314"/>
          </a:xfrm>
          <a:prstGeom prst="ellipse">
            <a:avLst/>
          </a:prstGeom>
          <a:solidFill>
            <a:schemeClr val="tx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21" name="TextBox 20"/>
          <p:cNvSpPr txBox="1"/>
          <p:nvPr/>
        </p:nvSpPr>
        <p:spPr>
          <a:xfrm>
            <a:off x="5654888" y="2448602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b="1" dirty="0" smtClean="0">
                <a:solidFill>
                  <a:schemeClr val="bg1"/>
                </a:solidFill>
              </a:rPr>
              <a:t>&gt;</a:t>
            </a:r>
            <a:endParaRPr lang="en-AU" sz="1400" b="1" dirty="0">
              <a:solidFill>
                <a:schemeClr val="bg1"/>
              </a:solidFill>
            </a:endParaRPr>
          </a:p>
        </p:txBody>
      </p:sp>
      <p:sp>
        <p:nvSpPr>
          <p:cNvPr id="22" name="TextBox 21"/>
          <p:cNvSpPr txBox="1"/>
          <p:nvPr/>
        </p:nvSpPr>
        <p:spPr>
          <a:xfrm>
            <a:off x="1103508" y="2445391"/>
            <a:ext cx="274434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b="1" dirty="0" smtClean="0">
                <a:solidFill>
                  <a:schemeClr val="bg1"/>
                </a:solidFill>
              </a:rPr>
              <a:t>&lt;</a:t>
            </a:r>
            <a:endParaRPr lang="en-AU" sz="1400" b="1" dirty="0">
              <a:solidFill>
                <a:schemeClr val="bg1"/>
              </a:solidFill>
            </a:endParaRPr>
          </a:p>
        </p:txBody>
      </p:sp>
      <p:sp>
        <p:nvSpPr>
          <p:cNvPr id="23" name="Oval 22"/>
          <p:cNvSpPr/>
          <p:nvPr/>
        </p:nvSpPr>
        <p:spPr>
          <a:xfrm>
            <a:off x="1357290" y="2428868"/>
            <a:ext cx="1214446" cy="1214446"/>
          </a:xfrm>
          <a:prstGeom prst="ellipse">
            <a:avLst/>
          </a:prstGeom>
          <a:solidFill>
            <a:srgbClr val="C00000"/>
          </a:solidFill>
          <a:effectLst>
            <a:outerShdw blurRad="50800" dist="38100" dir="2700000" algn="tl" rotWithShape="0">
              <a:schemeClr val="tx1">
                <a:lumMod val="75000"/>
                <a:lumOff val="25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b="1" dirty="0" smtClean="0">
                <a:latin typeface="Times New Roman" pitchFamily="18" charset="0"/>
                <a:cs typeface="Times New Roman" pitchFamily="18" charset="0"/>
              </a:rPr>
              <a:t>All Kitchen</a:t>
            </a:r>
          </a:p>
          <a:p>
            <a:pPr algn="ctr"/>
            <a:r>
              <a:rPr lang="en-AU" sz="900" b="1" dirty="0" smtClean="0">
                <a:latin typeface="Times New Roman" pitchFamily="18" charset="0"/>
                <a:cs typeface="Times New Roman" pitchFamily="18" charset="0"/>
              </a:rPr>
              <a:t>Installations</a:t>
            </a:r>
          </a:p>
          <a:p>
            <a:pPr algn="ctr"/>
            <a:r>
              <a:rPr lang="en-AU" sz="900" b="1" dirty="0" smtClean="0">
                <a:latin typeface="Times New Roman" pitchFamily="18" charset="0"/>
                <a:cs typeface="Times New Roman" pitchFamily="18" charset="0"/>
              </a:rPr>
              <a:t>fully project</a:t>
            </a:r>
          </a:p>
          <a:p>
            <a:pPr algn="ctr"/>
            <a:r>
              <a:rPr lang="en-AU" sz="900" b="1" dirty="0" smtClean="0">
                <a:latin typeface="Times New Roman" pitchFamily="18" charset="0"/>
                <a:cs typeface="Times New Roman" pitchFamily="18" charset="0"/>
              </a:rPr>
              <a:t>managed from</a:t>
            </a:r>
          </a:p>
          <a:p>
            <a:pPr algn="ctr"/>
            <a:r>
              <a:rPr lang="en-AU" sz="900" b="1" dirty="0" smtClean="0">
                <a:latin typeface="Times New Roman" pitchFamily="18" charset="0"/>
                <a:cs typeface="Times New Roman" pitchFamily="18" charset="0"/>
              </a:rPr>
              <a:t>start to</a:t>
            </a:r>
          </a:p>
          <a:p>
            <a:pPr algn="ctr"/>
            <a:r>
              <a:rPr lang="en-AU" sz="900" b="1" dirty="0" smtClean="0">
                <a:latin typeface="Times New Roman" pitchFamily="18" charset="0"/>
                <a:cs typeface="Times New Roman" pitchFamily="18" charset="0"/>
              </a:rPr>
              <a:t>finish  </a:t>
            </a:r>
            <a:endParaRPr lang="en-AU" sz="9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1028" name="Picture 4" descr="Image result for splashback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51544" y="1122330"/>
            <a:ext cx="1905013" cy="1428760"/>
          </a:xfrm>
          <a:prstGeom prst="rect">
            <a:avLst/>
          </a:prstGeom>
          <a:noFill/>
        </p:spPr>
      </p:pic>
      <p:sp>
        <p:nvSpPr>
          <p:cNvPr id="25" name="TextBox 24"/>
          <p:cNvSpPr txBox="1"/>
          <p:nvPr/>
        </p:nvSpPr>
        <p:spPr>
          <a:xfrm>
            <a:off x="6162547" y="1097952"/>
            <a:ext cx="1624163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b="1" dirty="0" smtClean="0">
                <a:ln>
                  <a:solidFill>
                    <a:schemeClr val="tx1">
                      <a:alpha val="61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64000"/>
                    </a:srgbClr>
                  </a:outerShdw>
                </a:effectLst>
              </a:rPr>
              <a:t>Glass Splashback</a:t>
            </a:r>
            <a:endParaRPr lang="en-AU" sz="1600" b="1" dirty="0">
              <a:ln>
                <a:solidFill>
                  <a:schemeClr val="tx1">
                    <a:alpha val="61000"/>
                  </a:schemeClr>
                </a:solidFill>
              </a:ln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64000"/>
                  </a:srgbClr>
                </a:outerShdw>
              </a:effectLst>
            </a:endParaRPr>
          </a:p>
        </p:txBody>
      </p:sp>
      <p:pic>
        <p:nvPicPr>
          <p:cNvPr id="1030" name="Picture 6" descr="Image result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052464" y="2526618"/>
            <a:ext cx="1896856" cy="1428760"/>
          </a:xfrm>
          <a:prstGeom prst="rect">
            <a:avLst/>
          </a:prstGeom>
          <a:noFill/>
        </p:spPr>
      </p:pic>
      <p:sp>
        <p:nvSpPr>
          <p:cNvPr id="27" name="Rectangle 26"/>
          <p:cNvSpPr/>
          <p:nvPr/>
        </p:nvSpPr>
        <p:spPr>
          <a:xfrm>
            <a:off x="6065620" y="2428868"/>
            <a:ext cx="1863966" cy="214314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AU" sz="1600" b="1" dirty="0" smtClean="0">
                <a:ln>
                  <a:solidFill>
                    <a:schemeClr val="tx1">
                      <a:alpha val="61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50800" dir="5400000" algn="ctr" rotWithShape="0">
                    <a:srgbClr val="000000">
                      <a:alpha val="64000"/>
                    </a:srgbClr>
                  </a:outerShdw>
                </a:effectLst>
              </a:rPr>
              <a:t>Bathroom Vanities</a:t>
            </a:r>
            <a:endParaRPr lang="en-AU" sz="1600" b="1" dirty="0">
              <a:ln>
                <a:solidFill>
                  <a:schemeClr val="tx1">
                    <a:alpha val="61000"/>
                  </a:schemeClr>
                </a:solidFill>
              </a:ln>
              <a:solidFill>
                <a:schemeClr val="bg1"/>
              </a:solidFill>
              <a:effectLst>
                <a:outerShdw blurRad="50800" dist="50800" dir="5400000" algn="ctr" rotWithShape="0">
                  <a:srgbClr val="000000">
                    <a:alpha val="64000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5598444" y="500042"/>
            <a:ext cx="1049711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400" b="1" dirty="0" smtClean="0">
                <a:solidFill>
                  <a:srgbClr val="C00000"/>
                </a:solidFill>
              </a:rPr>
              <a:t>FREE </a:t>
            </a:r>
            <a:r>
              <a:rPr lang="en-AU" sz="1400" b="1" dirty="0" smtClean="0"/>
              <a:t>Quote</a:t>
            </a:r>
            <a:endParaRPr lang="en-AU" sz="1400" b="1" dirty="0"/>
          </a:p>
        </p:txBody>
      </p:sp>
      <p:sp>
        <p:nvSpPr>
          <p:cNvPr id="29" name="TextBox 28"/>
          <p:cNvSpPr txBox="1"/>
          <p:nvPr/>
        </p:nvSpPr>
        <p:spPr>
          <a:xfrm>
            <a:off x="6546780" y="468072"/>
            <a:ext cx="14542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b="1" dirty="0" smtClean="0">
                <a:latin typeface="Times New Roman" pitchFamily="18" charset="0"/>
                <a:cs typeface="Times New Roman" pitchFamily="18" charset="0"/>
              </a:rPr>
              <a:t>0412 572 524</a:t>
            </a:r>
            <a:endParaRPr lang="en-A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Rectangle 29"/>
          <p:cNvSpPr/>
          <p:nvPr/>
        </p:nvSpPr>
        <p:spPr>
          <a:xfrm>
            <a:off x="0" y="4000504"/>
            <a:ext cx="9144000" cy="714380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1" name="Rectangle 30"/>
          <p:cNvSpPr/>
          <p:nvPr/>
        </p:nvSpPr>
        <p:spPr>
          <a:xfrm>
            <a:off x="3494772" y="4760010"/>
            <a:ext cx="2071702" cy="214314"/>
          </a:xfrm>
          <a:prstGeom prst="rect">
            <a:avLst/>
          </a:prstGeom>
          <a:solidFill>
            <a:srgbClr val="92D050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Enter details for Free </a:t>
            </a:r>
            <a:r>
              <a:rPr lang="en-AU" sz="1000" dirty="0" err="1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inhome</a:t>
            </a:r>
            <a:r>
              <a:rPr lang="en-AU" sz="10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quote</a:t>
            </a:r>
            <a:endParaRPr lang="en-AU" sz="10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3286422" y="4998586"/>
            <a:ext cx="42832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dirty="0" smtClean="0">
                <a:latin typeface="Times New Roman" pitchFamily="18" charset="0"/>
                <a:cs typeface="Times New Roman" pitchFamily="18" charset="0"/>
              </a:rPr>
              <a:t>Name</a:t>
            </a:r>
            <a:endParaRPr lang="en-A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3786182" y="5040104"/>
            <a:ext cx="1500198" cy="142876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5" name="TextBox 34"/>
          <p:cNvSpPr txBox="1"/>
          <p:nvPr/>
        </p:nvSpPr>
        <p:spPr>
          <a:xfrm>
            <a:off x="3299272" y="5285258"/>
            <a:ext cx="44114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dirty="0" smtClean="0">
                <a:latin typeface="Times New Roman" pitchFamily="18" charset="0"/>
                <a:cs typeface="Times New Roman" pitchFamily="18" charset="0"/>
              </a:rPr>
              <a:t>Phone</a:t>
            </a:r>
            <a:endParaRPr lang="en-A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6" name="Rectangle 35"/>
          <p:cNvSpPr/>
          <p:nvPr/>
        </p:nvSpPr>
        <p:spPr>
          <a:xfrm>
            <a:off x="3786182" y="5325856"/>
            <a:ext cx="1500198" cy="142876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7" name="Rectangle 36"/>
          <p:cNvSpPr/>
          <p:nvPr/>
        </p:nvSpPr>
        <p:spPr>
          <a:xfrm>
            <a:off x="3786182" y="5623844"/>
            <a:ext cx="1500198" cy="142876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38" name="TextBox 37"/>
          <p:cNvSpPr txBox="1"/>
          <p:nvPr/>
        </p:nvSpPr>
        <p:spPr>
          <a:xfrm>
            <a:off x="3305850" y="5578718"/>
            <a:ext cx="429926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dirty="0" smtClean="0">
                <a:latin typeface="Times New Roman" pitchFamily="18" charset="0"/>
                <a:cs typeface="Times New Roman" pitchFamily="18" charset="0"/>
              </a:rPr>
              <a:t>Email</a:t>
            </a:r>
            <a:endParaRPr lang="en-A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9" name="Rectangle 38"/>
          <p:cNvSpPr/>
          <p:nvPr/>
        </p:nvSpPr>
        <p:spPr>
          <a:xfrm>
            <a:off x="3786182" y="5929330"/>
            <a:ext cx="1500198" cy="142876"/>
          </a:xfrm>
          <a:prstGeom prst="rect">
            <a:avLst/>
          </a:prstGeom>
          <a:solidFill>
            <a:schemeClr val="bg1"/>
          </a:solidFill>
          <a:ln w="63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0" name="TextBox 39"/>
          <p:cNvSpPr txBox="1"/>
          <p:nvPr/>
        </p:nvSpPr>
        <p:spPr>
          <a:xfrm>
            <a:off x="3305850" y="5896230"/>
            <a:ext cx="474810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dirty="0" smtClean="0">
                <a:latin typeface="Times New Roman" pitchFamily="18" charset="0"/>
                <a:cs typeface="Times New Roman" pitchFamily="18" charset="0"/>
              </a:rPr>
              <a:t>Details</a:t>
            </a:r>
            <a:endParaRPr lang="en-AU" sz="8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2" name="Rounded Rectangle 41"/>
          <p:cNvSpPr/>
          <p:nvPr/>
        </p:nvSpPr>
        <p:spPr>
          <a:xfrm>
            <a:off x="4857752" y="6215082"/>
            <a:ext cx="428628" cy="142876"/>
          </a:xfrm>
          <a:prstGeom prst="roundRect">
            <a:avLst/>
          </a:prstGeom>
          <a:solidFill>
            <a:srgbClr val="92D050"/>
          </a:solidFill>
          <a:ln w="6350"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dirty="0" smtClean="0">
                <a:solidFill>
                  <a:srgbClr val="002060"/>
                </a:solidFill>
              </a:rPr>
              <a:t>Send</a:t>
            </a:r>
            <a:endParaRPr lang="en-AU" sz="900" dirty="0">
              <a:solidFill>
                <a:srgbClr val="002060"/>
              </a:solidFill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2787781" y="3929066"/>
            <a:ext cx="3355855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 smtClean="0">
                <a:solidFill>
                  <a:schemeClr val="bg1"/>
                </a:solidFill>
              </a:rPr>
              <a:t>Welcome to Sydney Discount Kitchens</a:t>
            </a:r>
            <a:endParaRPr lang="en-AU" sz="1600" dirty="0">
              <a:solidFill>
                <a:schemeClr val="bg1"/>
              </a:solidFill>
            </a:endParaRPr>
          </a:p>
        </p:txBody>
      </p:sp>
      <p:sp>
        <p:nvSpPr>
          <p:cNvPr id="44" name="TextBox 43"/>
          <p:cNvSpPr txBox="1"/>
          <p:nvPr/>
        </p:nvSpPr>
        <p:spPr>
          <a:xfrm>
            <a:off x="3259804" y="4143380"/>
            <a:ext cx="254127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b="1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Factory direct prices!</a:t>
            </a:r>
            <a:endParaRPr lang="en-AU" sz="2000" b="1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5" name="TextBox 44"/>
          <p:cNvSpPr txBox="1"/>
          <p:nvPr/>
        </p:nvSpPr>
        <p:spPr>
          <a:xfrm>
            <a:off x="2519608" y="4429132"/>
            <a:ext cx="398121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600" dirty="0" smtClean="0">
                <a:solidFill>
                  <a:srgbClr val="FFC000"/>
                </a:solidFill>
                <a:latin typeface="Times New Roman" pitchFamily="18" charset="0"/>
                <a:cs typeface="Times New Roman" pitchFamily="18" charset="0"/>
              </a:rPr>
              <a:t>FREE QUOTES </a:t>
            </a:r>
            <a:r>
              <a:rPr lang="en-AU" sz="1600" dirty="0" smtClean="0">
                <a:solidFill>
                  <a:schemeClr val="bg1"/>
                </a:solidFill>
                <a:latin typeface="Times New Roman" pitchFamily="18" charset="0"/>
                <a:cs typeface="Times New Roman" pitchFamily="18" charset="0"/>
              </a:rPr>
              <a:t>– ALL SYDNEY SUBURBS</a:t>
            </a:r>
            <a:endParaRPr lang="en-AU" sz="1600" dirty="0">
              <a:solidFill>
                <a:schemeClr val="bg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46" name="Rounded Rectangle 45"/>
          <p:cNvSpPr/>
          <p:nvPr/>
        </p:nvSpPr>
        <p:spPr>
          <a:xfrm>
            <a:off x="3571868" y="6215082"/>
            <a:ext cx="857256" cy="142876"/>
          </a:xfrm>
          <a:prstGeom prst="roundRect">
            <a:avLst/>
          </a:prstGeom>
          <a:solidFill>
            <a:srgbClr val="FFC000"/>
          </a:solidFill>
          <a:ln w="6350">
            <a:solidFill>
              <a:srgbClr val="FFC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900" dirty="0" smtClean="0">
                <a:solidFill>
                  <a:schemeClr val="tx1"/>
                </a:solidFill>
              </a:rPr>
              <a:t>Attach Plans</a:t>
            </a:r>
            <a:endParaRPr lang="en-AU" sz="900" dirty="0">
              <a:solidFill>
                <a:schemeClr val="tx1"/>
              </a:solidFill>
            </a:endParaRPr>
          </a:p>
        </p:txBody>
      </p:sp>
      <p:sp>
        <p:nvSpPr>
          <p:cNvPr id="47" name="Rectangle 46"/>
          <p:cNvSpPr/>
          <p:nvPr/>
        </p:nvSpPr>
        <p:spPr>
          <a:xfrm>
            <a:off x="0" y="6429396"/>
            <a:ext cx="9144000" cy="42862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/>
          </a:p>
        </p:txBody>
      </p:sp>
      <p:sp>
        <p:nvSpPr>
          <p:cNvPr id="48" name="TextBox 47"/>
          <p:cNvSpPr txBox="1"/>
          <p:nvPr/>
        </p:nvSpPr>
        <p:spPr>
          <a:xfrm>
            <a:off x="1421018" y="857232"/>
            <a:ext cx="577402" cy="21544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800" b="1" dirty="0" smtClean="0">
                <a:solidFill>
                  <a:schemeClr val="bg1"/>
                </a:solidFill>
              </a:rPr>
              <a:t>About Us</a:t>
            </a:r>
            <a:endParaRPr lang="en-AU" sz="8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714480" y="2219918"/>
            <a:ext cx="21371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6600" b="1" dirty="0" smtClean="0">
                <a:latin typeface="Edwardian Script ITC" pitchFamily="66" charset="0"/>
              </a:rPr>
              <a:t>Sydney</a:t>
            </a:r>
            <a:endParaRPr lang="en-AU" sz="6600" b="1" dirty="0">
              <a:latin typeface="Edwardian Script ITC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785918" y="3077174"/>
            <a:ext cx="30716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54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anklin Gothic Heavy" pitchFamily="34" charset="0"/>
              </a:rPr>
              <a:t>Discount</a:t>
            </a:r>
            <a:endParaRPr lang="en-AU" sz="5400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66446" y="3077174"/>
            <a:ext cx="30609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54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anklin Gothic Heavy" pitchFamily="34" charset="0"/>
              </a:rPr>
              <a:t>Kitchens</a:t>
            </a:r>
            <a:endParaRPr lang="en-AU" sz="54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C:\Users\S.Wasi\Desktop\Sydney Discount Kitchens\Pictures &amp; Logo\kitchen-surface-white-marble-benchtop-20150415171344-q75dx800y-u1r1g0c-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785829"/>
            <a:ext cx="9144000" cy="5143501"/>
          </a:xfrm>
          <a:prstGeom prst="rect">
            <a:avLst/>
          </a:prstGeom>
          <a:noFill/>
        </p:spPr>
      </p:pic>
      <p:sp>
        <p:nvSpPr>
          <p:cNvPr id="3" name="TextBox 2"/>
          <p:cNvSpPr txBox="1"/>
          <p:nvPr/>
        </p:nvSpPr>
        <p:spPr>
          <a:xfrm>
            <a:off x="2786050" y="2928934"/>
            <a:ext cx="21371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6600" b="1" dirty="0" smtClean="0">
                <a:latin typeface="Edwardian Script ITC" pitchFamily="66" charset="0"/>
              </a:rPr>
              <a:t>Sydney</a:t>
            </a:r>
            <a:endParaRPr lang="en-AU" sz="6600" b="1" dirty="0">
              <a:latin typeface="Edwardian Script ITC" pitchFamily="66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2857488" y="3786190"/>
            <a:ext cx="30716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54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anklin Gothic Heavy" pitchFamily="34" charset="0"/>
              </a:rPr>
              <a:t>Discount</a:t>
            </a:r>
            <a:endParaRPr lang="en-AU" sz="5400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5938016" y="3786190"/>
            <a:ext cx="30609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54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anklin Gothic Heavy" pitchFamily="34" charset="0"/>
              </a:rPr>
              <a:t>Kitchens</a:t>
            </a:r>
            <a:endParaRPr lang="en-AU" sz="54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02403" y="2148480"/>
            <a:ext cx="213712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6600" b="1" dirty="0" smtClean="0">
                <a:latin typeface="Edwardian Script ITC" pitchFamily="66" charset="0"/>
              </a:rPr>
              <a:t>Sydney</a:t>
            </a:r>
            <a:endParaRPr lang="en-AU" sz="6600" b="1" dirty="0">
              <a:latin typeface="Edwardian Script ITC" pitchFamily="66" charset="0"/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1573841" y="3005736"/>
            <a:ext cx="3071675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5400" dirty="0" smtClean="0">
                <a:ln>
                  <a:solidFill>
                    <a:schemeClr val="tx1"/>
                  </a:solidFill>
                </a:ln>
                <a:solidFill>
                  <a:srgbClr val="FF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anklin Gothic Heavy" pitchFamily="34" charset="0"/>
              </a:rPr>
              <a:t>Discount</a:t>
            </a:r>
            <a:endParaRPr lang="en-AU" sz="5400" dirty="0">
              <a:ln>
                <a:solidFill>
                  <a:schemeClr val="tx1"/>
                </a:solidFill>
              </a:ln>
              <a:solidFill>
                <a:srgbClr val="FF00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654369" y="3005736"/>
            <a:ext cx="306090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5400" dirty="0" smtClean="0"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Franklin Gothic Heavy" pitchFamily="34" charset="0"/>
              </a:rPr>
              <a:t>Kitchens</a:t>
            </a:r>
            <a:endParaRPr lang="en-AU" sz="5400" dirty="0"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</a:effectLst>
              <a:latin typeface="Franklin Gothic Heavy" pitchFamily="34" charset="0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/>
          <p:nvPr/>
        </p:nvSpPr>
        <p:spPr>
          <a:xfrm>
            <a:off x="-32" y="6143668"/>
            <a:ext cx="9144000" cy="64291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gradFill>
              <a:gsLst>
                <a:gs pos="0">
                  <a:srgbClr val="C31BF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sp>
        <p:nvSpPr>
          <p:cNvPr id="24" name="TextBox 23"/>
          <p:cNvSpPr txBox="1"/>
          <p:nvPr/>
        </p:nvSpPr>
        <p:spPr>
          <a:xfrm>
            <a:off x="142844" y="4478545"/>
            <a:ext cx="233095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AU" sz="1400" dirty="0" smtClean="0"/>
              <a:t> Full height PANTRY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Above Fridge CABINET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Full height fridge PANEL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Full height FILLER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</a:t>
            </a:r>
            <a:r>
              <a:rPr lang="en-AU" sz="1400" b="1" dirty="0" smtClean="0"/>
              <a:t>40mm Granite BENCHTOP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Base CABINETS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Wall CABINETS</a:t>
            </a:r>
          </a:p>
          <a:p>
            <a:pPr>
              <a:buFont typeface="Arial" pitchFamily="34" charset="0"/>
              <a:buChar char="•"/>
            </a:pPr>
            <a:endParaRPr lang="en-AU" sz="1400" dirty="0"/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9144000" cy="1357298"/>
          </a:xfrm>
          <a:prstGeom prst="rect">
            <a:avLst/>
          </a:prstGeom>
          <a:solidFill>
            <a:schemeClr val="bg2">
              <a:lumMod val="40000"/>
              <a:lumOff val="60000"/>
            </a:schemeClr>
          </a:solidFill>
          <a:ln>
            <a:gradFill>
              <a:gsLst>
                <a:gs pos="0">
                  <a:srgbClr val="C31BF1"/>
                </a:gs>
                <a:gs pos="50000">
                  <a:schemeClr val="accent1">
                    <a:tint val="44500"/>
                    <a:satMod val="160000"/>
                  </a:schemeClr>
                </a:gs>
                <a:gs pos="100000">
                  <a:schemeClr val="accent1">
                    <a:tint val="23500"/>
                    <a:satMod val="160000"/>
                  </a:schemeClr>
                </a:gs>
              </a:gsLst>
              <a:lin ang="5400000" scaled="0"/>
            </a:gra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AU" dirty="0"/>
          </a:p>
        </p:txBody>
      </p:sp>
      <p:cxnSp>
        <p:nvCxnSpPr>
          <p:cNvPr id="4" name="Straight Connector 3"/>
          <p:cNvCxnSpPr/>
          <p:nvPr/>
        </p:nvCxnSpPr>
        <p:spPr>
          <a:xfrm rot="5400000">
            <a:off x="1143000" y="3429000"/>
            <a:ext cx="6858000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/>
          <p:cNvSpPr txBox="1"/>
          <p:nvPr/>
        </p:nvSpPr>
        <p:spPr>
          <a:xfrm>
            <a:off x="1112696" y="571480"/>
            <a:ext cx="3453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dirty="0" smtClean="0">
                <a:solidFill>
                  <a:schemeClr val="bg1"/>
                </a:solidFill>
                <a:latin typeface="Franklin Gothic Demi" pitchFamily="34" charset="0"/>
              </a:rPr>
              <a:t>FREE INSTALLATION</a:t>
            </a:r>
            <a:endParaRPr lang="en-AU" sz="2800" dirty="0">
              <a:solidFill>
                <a:schemeClr val="bg1"/>
              </a:solidFill>
              <a:latin typeface="Franklin Gothic Demi" pitchFamily="34" charset="0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3300289" y="1047322"/>
            <a:ext cx="11288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000" dirty="0" smtClean="0"/>
              <a:t>*Conditions Apply</a:t>
            </a:r>
            <a:endParaRPr lang="en-AU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1372156" y="-71462"/>
            <a:ext cx="2699778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  <a:bevelB w="57150" h="38100" prst="hardEdge"/>
              <a:extrusionClr>
                <a:srgbClr val="FFFF00"/>
              </a:extrusionClr>
            </a:sp3d>
          </a:bodyPr>
          <a:lstStyle/>
          <a:p>
            <a:r>
              <a:rPr lang="en-AU" sz="4400" dirty="0" smtClean="0">
                <a:ln>
                  <a:gradFill>
                    <a:gsLst>
                      <a:gs pos="0">
                        <a:srgbClr val="FF99FF"/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Franklin Gothic Demi" pitchFamily="34" charset="0"/>
              </a:rPr>
              <a:t>EOFY Sale</a:t>
            </a:r>
            <a:endParaRPr lang="en-AU" sz="4400" dirty="0">
              <a:ln>
                <a:gradFill>
                  <a:gsLst>
                    <a:gs pos="0">
                      <a:srgbClr val="FF99FF"/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  <a:latin typeface="Franklin Gothic Dem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5619084" y="571480"/>
            <a:ext cx="34535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800" dirty="0" smtClean="0">
                <a:solidFill>
                  <a:schemeClr val="bg1"/>
                </a:solidFill>
                <a:latin typeface="Franklin Gothic Demi" pitchFamily="34" charset="0"/>
              </a:rPr>
              <a:t>FREE INSTALLATION</a:t>
            </a:r>
            <a:endParaRPr lang="en-AU" sz="2800" dirty="0">
              <a:solidFill>
                <a:schemeClr val="bg1"/>
              </a:solidFill>
              <a:latin typeface="Franklin Gothic Demi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806677" y="1047322"/>
            <a:ext cx="1128835" cy="2462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1000" dirty="0" smtClean="0"/>
              <a:t>*Conditions Apply</a:t>
            </a:r>
            <a:endParaRPr lang="en-AU" sz="1000" dirty="0"/>
          </a:p>
        </p:txBody>
      </p:sp>
      <p:sp>
        <p:nvSpPr>
          <p:cNvPr id="14" name="TextBox 13"/>
          <p:cNvSpPr txBox="1"/>
          <p:nvPr/>
        </p:nvSpPr>
        <p:spPr>
          <a:xfrm>
            <a:off x="5878544" y="-71462"/>
            <a:ext cx="2699778" cy="769441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>
              <a:bevelT w="38100" h="38100"/>
              <a:bevelB w="57150" h="38100" prst="hardEdge"/>
              <a:extrusionClr>
                <a:srgbClr val="FFFF00"/>
              </a:extrusionClr>
            </a:sp3d>
          </a:bodyPr>
          <a:lstStyle/>
          <a:p>
            <a:r>
              <a:rPr lang="en-AU" sz="4400" dirty="0" smtClean="0">
                <a:ln>
                  <a:gradFill>
                    <a:gsLst>
                      <a:gs pos="0">
                        <a:srgbClr val="FF99FF"/>
                      </a:gs>
                      <a:gs pos="50000">
                        <a:schemeClr val="accent1">
                          <a:tint val="44500"/>
                          <a:satMod val="160000"/>
                        </a:schemeClr>
                      </a:gs>
                      <a:gs pos="100000">
                        <a:schemeClr val="accent1">
                          <a:tint val="23500"/>
                          <a:satMod val="160000"/>
                        </a:schemeClr>
                      </a:gs>
                    </a:gsLst>
                    <a:lin ang="5400000" scaled="0"/>
                  </a:gradFill>
                </a:ln>
                <a:effectLst>
                  <a:outerShdw blurRad="50800" dist="38100" dir="5400000" algn="t" rotWithShape="0">
                    <a:schemeClr val="bg1">
                      <a:alpha val="40000"/>
                    </a:schemeClr>
                  </a:outerShdw>
                </a:effectLst>
                <a:latin typeface="Franklin Gothic Demi" pitchFamily="34" charset="0"/>
              </a:rPr>
              <a:t>EOFY Sale</a:t>
            </a:r>
            <a:endParaRPr lang="en-AU" sz="4400" dirty="0">
              <a:ln>
                <a:gradFill>
                  <a:gsLst>
                    <a:gs pos="0">
                      <a:srgbClr val="FF99FF"/>
                    </a:gs>
                    <a:gs pos="50000">
                      <a:schemeClr val="accent1">
                        <a:tint val="44500"/>
                        <a:satMod val="160000"/>
                      </a:schemeClr>
                    </a:gs>
                    <a:gs pos="100000">
                      <a:schemeClr val="accent1">
                        <a:tint val="23500"/>
                        <a:satMod val="160000"/>
                      </a:schemeClr>
                    </a:gs>
                  </a:gsLst>
                  <a:lin ang="5400000" scaled="0"/>
                </a:gradFill>
              </a:ln>
              <a:effectLst>
                <a:outerShdw blurRad="50800" dist="38100" dir="5400000" algn="t" rotWithShape="0">
                  <a:schemeClr val="bg1">
                    <a:alpha val="40000"/>
                  </a:schemeClr>
                </a:outerShdw>
              </a:effectLst>
              <a:latin typeface="Franklin Gothic Demi" pitchFamily="34" charset="0"/>
            </a:endParaRPr>
          </a:p>
        </p:txBody>
      </p:sp>
      <p:pic>
        <p:nvPicPr>
          <p:cNvPr id="1034" name="Picture 10" descr="White kitch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280" y="1399690"/>
            <a:ext cx="4500562" cy="2663123"/>
          </a:xfrm>
          <a:prstGeom prst="rect">
            <a:avLst/>
          </a:prstGeom>
          <a:noFill/>
        </p:spPr>
      </p:pic>
      <p:sp>
        <p:nvSpPr>
          <p:cNvPr id="22" name="Rectangle 21"/>
          <p:cNvSpPr/>
          <p:nvPr/>
        </p:nvSpPr>
        <p:spPr>
          <a:xfrm>
            <a:off x="30280" y="2714620"/>
            <a:ext cx="4500562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>
                <a:solidFill>
                  <a:srgbClr val="002060"/>
                </a:solidFill>
                <a:latin typeface="Franklin Gothic Demi" pitchFamily="34" charset="0"/>
              </a:rPr>
              <a:t>Our Price $5990</a:t>
            </a:r>
            <a:endParaRPr lang="en-AU" dirty="0">
              <a:solidFill>
                <a:srgbClr val="002060"/>
              </a:solidFill>
              <a:latin typeface="Franklin Gothic Demi" pitchFamily="34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469754" y="6274378"/>
            <a:ext cx="36992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 smtClean="0">
                <a:ln>
                  <a:solidFill>
                    <a:schemeClr val="tx1">
                      <a:alpha val="26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Demi" pitchFamily="34" charset="0"/>
              </a:rPr>
              <a:t>CALL US TODAY! 0412 572 542</a:t>
            </a:r>
            <a:endParaRPr lang="en-AU" sz="2000" dirty="0">
              <a:ln>
                <a:solidFill>
                  <a:schemeClr val="tx1">
                    <a:alpha val="26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Franklin Gothic Demi" pitchFamily="34" charset="0"/>
            </a:endParaRPr>
          </a:p>
        </p:txBody>
      </p:sp>
      <p:sp>
        <p:nvSpPr>
          <p:cNvPr id="26" name="Oval 25"/>
          <p:cNvSpPr/>
          <p:nvPr/>
        </p:nvSpPr>
        <p:spPr>
          <a:xfrm>
            <a:off x="2571736" y="4286256"/>
            <a:ext cx="1857388" cy="171451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All Kitchen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Installations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fully project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managed from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start to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finish  </a:t>
            </a:r>
            <a:endParaRPr lang="en-AU" sz="1400" b="1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7" name="Picture 10" descr="White kitchen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13190" y="1416126"/>
            <a:ext cx="4500562" cy="2663123"/>
          </a:xfrm>
          <a:prstGeom prst="rect">
            <a:avLst/>
          </a:prstGeom>
          <a:noFill/>
        </p:spPr>
      </p:pic>
      <p:sp>
        <p:nvSpPr>
          <p:cNvPr id="28" name="Rectangle 27"/>
          <p:cNvSpPr/>
          <p:nvPr/>
        </p:nvSpPr>
        <p:spPr>
          <a:xfrm>
            <a:off x="4613190" y="2731056"/>
            <a:ext cx="4500562" cy="357190"/>
          </a:xfrm>
          <a:prstGeom prst="rect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dirty="0" smtClean="0">
                <a:solidFill>
                  <a:srgbClr val="002060"/>
                </a:solidFill>
                <a:latin typeface="Franklin Gothic Demi" pitchFamily="34" charset="0"/>
              </a:rPr>
              <a:t>Our Price $5990</a:t>
            </a:r>
            <a:endParaRPr lang="en-AU" dirty="0">
              <a:solidFill>
                <a:srgbClr val="002060"/>
              </a:solidFill>
              <a:latin typeface="Franklin Gothic Demi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725754" y="4159816"/>
            <a:ext cx="198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Franklin Gothic Demi" pitchFamily="34" charset="0"/>
              </a:rPr>
              <a:t>Package Includes</a:t>
            </a:r>
            <a:endParaRPr lang="en-AU" dirty="0">
              <a:latin typeface="Franklin Gothic Demi" pitchFamily="34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4725754" y="4494981"/>
            <a:ext cx="2330959" cy="181588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buFont typeface="Arial" pitchFamily="34" charset="0"/>
              <a:buChar char="•"/>
            </a:pPr>
            <a:r>
              <a:rPr lang="en-AU" sz="1400" dirty="0" smtClean="0"/>
              <a:t> Full height PANTRY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Above Fridge CABINET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Full height fridge PANEL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Full height FILLER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</a:t>
            </a:r>
            <a:r>
              <a:rPr lang="en-AU" sz="1400" b="1" dirty="0" smtClean="0"/>
              <a:t>40mm Granite BENCHTOP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Base CABINETS</a:t>
            </a:r>
          </a:p>
          <a:p>
            <a:pPr>
              <a:buFont typeface="Arial" pitchFamily="34" charset="0"/>
              <a:buChar char="•"/>
            </a:pPr>
            <a:r>
              <a:rPr lang="en-AU" sz="1400" dirty="0" smtClean="0"/>
              <a:t> Wall CABINETS</a:t>
            </a:r>
          </a:p>
          <a:p>
            <a:pPr>
              <a:buFont typeface="Arial" pitchFamily="34" charset="0"/>
              <a:buChar char="•"/>
            </a:pPr>
            <a:endParaRPr lang="en-AU" sz="1400" dirty="0"/>
          </a:p>
        </p:txBody>
      </p:sp>
      <p:sp>
        <p:nvSpPr>
          <p:cNvPr id="31" name="TextBox 30"/>
          <p:cNvSpPr txBox="1"/>
          <p:nvPr/>
        </p:nvSpPr>
        <p:spPr>
          <a:xfrm>
            <a:off x="5052664" y="6290814"/>
            <a:ext cx="3699282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sz="2000" dirty="0" smtClean="0">
                <a:ln>
                  <a:solidFill>
                    <a:schemeClr val="tx1">
                      <a:alpha val="26000"/>
                    </a:schemeClr>
                  </a:solidFill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Franklin Gothic Demi" pitchFamily="34" charset="0"/>
              </a:rPr>
              <a:t>CALL US TODAY! 0412 572 542</a:t>
            </a:r>
            <a:endParaRPr lang="en-AU" sz="2000" dirty="0">
              <a:ln>
                <a:solidFill>
                  <a:schemeClr val="tx1">
                    <a:alpha val="26000"/>
                  </a:schemeClr>
                </a:solidFill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Franklin Gothic Demi" pitchFamily="34" charset="0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7154646" y="4302692"/>
            <a:ext cx="1857388" cy="1714512"/>
          </a:xfrm>
          <a:prstGeom prst="ellipse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All Kitchen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Installations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fully project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managed from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start to</a:t>
            </a:r>
          </a:p>
          <a:p>
            <a:pPr algn="ctr"/>
            <a:r>
              <a:rPr lang="en-AU" sz="1400" b="1" dirty="0" smtClean="0">
                <a:latin typeface="Times New Roman" pitchFamily="18" charset="0"/>
                <a:cs typeface="Times New Roman" pitchFamily="18" charset="0"/>
              </a:rPr>
              <a:t>finish  </a:t>
            </a:r>
            <a:endParaRPr lang="en-AU" sz="1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142844" y="4143380"/>
            <a:ext cx="19830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AU" dirty="0" smtClean="0">
                <a:latin typeface="Franklin Gothic Demi" pitchFamily="34" charset="0"/>
              </a:rPr>
              <a:t>Package Includes</a:t>
            </a:r>
            <a:endParaRPr lang="en-AU" dirty="0">
              <a:latin typeface="Franklin Gothic Demi" pitchFamily="34" charset="0"/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etro">
  <a:themeElements>
    <a:clrScheme name="Metro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Metro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Metro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416</TotalTime>
  <Words>324</Words>
  <Application>Microsoft Office PowerPoint</Application>
  <PresentationFormat>On-screen Show (4:3)</PresentationFormat>
  <Paragraphs>126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Metro</vt:lpstr>
      <vt:lpstr>Slide 1</vt:lpstr>
      <vt:lpstr>Slide 2</vt:lpstr>
      <vt:lpstr>Slide 3</vt:lpstr>
      <vt:lpstr>Slide 4</vt:lpstr>
      <vt:lpstr>Slide 5</vt:lpstr>
      <vt:lpstr>Slide 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S.Wasi</dc:creator>
  <cp:lastModifiedBy>S.Wasi</cp:lastModifiedBy>
  <cp:revision>44</cp:revision>
  <dcterms:created xsi:type="dcterms:W3CDTF">2017-06-15T21:11:40Z</dcterms:created>
  <dcterms:modified xsi:type="dcterms:W3CDTF">2017-07-22T22:13:03Z</dcterms:modified>
</cp:coreProperties>
</file>